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sldIdLst>
    <p:sldId id="286" r:id="rId7"/>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Myriad Pro Light" panose="020B040303040302020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ADEACC-218A-595E-A646-FE7F6E49A912}" name="Grace Lynch" initials="GL" userId="S::lynchg@swindon.gov.uk::fecaa33c-16db-4b56-831b-e649579bd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FDE6D4"/>
    <a:srgbClr val="414042"/>
    <a:srgbClr val="66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9CE29-3FC8-EAB1-257C-E7D90258561F}" v="312" dt="2023-06-16T12:30:50.823"/>
    <p1510:client id="{325B7F8E-4297-CFE1-C76B-A92068A777E4}" v="1" dt="2023-06-14T08:20:54.965"/>
    <p1510:client id="{33014870-FCB6-9C0C-2CA7-D9E632FBA79E}" v="14" dt="2023-06-29T12:59:38.672"/>
    <p1510:client id="{D46E4184-6DE2-A913-7DA9-D16E2F4898C8}" v="4" dt="2023-06-19T09:21:59.505"/>
    <p1510:client id="{EB90322F-DFC1-8986-4847-691C918B4135}" v="19" dt="2023-06-14T06:25:14.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a:t>Click the icon to insert </a:t>
            </a:r>
            <a:br>
              <a:rPr lang="en-GB"/>
            </a:br>
            <a:r>
              <a:rPr lang="en-GB"/>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a:t>Click to edit date</a:t>
            </a:r>
            <a:endParaRPr lang="en-GB" sz="230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a:t>Click to add your name</a:t>
            </a:r>
            <a:endParaRPr lang="en-GB" sz="230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a:t>Click to add your service area</a:t>
            </a:r>
            <a:endParaRPr lang="en-GB" sz="230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a:t>Click to edit Presentation title</a:t>
            </a:r>
            <a:endParaRPr lang="en-GB" sz="230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a:t>Click to edit</a:t>
            </a:r>
            <a:endParaRPr lang="en-GB"/>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229227510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3804311777"/>
      </p:ext>
    </p:extLst>
  </p:cSld>
  <p:clrMapOvr>
    <a:masterClrMapping/>
  </p:clrMapOvr>
  <p:extLst>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a:solidFill>
                  <a:schemeClr val="bg1"/>
                </a:solidFill>
              </a:rPr>
              <a:t>Thank you</a:t>
            </a:r>
          </a:p>
          <a:p>
            <a:r>
              <a:rPr lang="en-GB" sz="230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4563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37853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a:t>Adult Services</a:t>
            </a:r>
            <a:endParaRPr lang="en-GB" sz="160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a:solidFill>
                  <a:srgbClr val="EE7401"/>
                </a:solidFill>
                <a:latin typeface="Myriad Pro Light" pitchFamily="34" charset="0"/>
              </a:rPr>
              <a:t>Swindon Borough Council PowerPoint template guide</a:t>
            </a:r>
          </a:p>
          <a:p>
            <a:pPr>
              <a:lnSpc>
                <a:spcPts val="1100"/>
              </a:lnSpc>
            </a:pPr>
            <a:endParaRPr lang="en-GB" sz="1000">
              <a:latin typeface="Myriad Pro Light" pitchFamily="34" charset="0"/>
            </a:endParaRPr>
          </a:p>
          <a:p>
            <a:pPr>
              <a:lnSpc>
                <a:spcPts val="1100"/>
              </a:lnSpc>
            </a:pPr>
            <a:r>
              <a:rPr lang="en-GB" sz="1000" b="1">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a:latin typeface="Myriad Pro Light" pitchFamily="34" charset="0"/>
            </a:endParaRPr>
          </a:p>
          <a:p>
            <a:pPr>
              <a:lnSpc>
                <a:spcPts val="1100"/>
              </a:lnSpc>
            </a:pPr>
            <a:r>
              <a:rPr lang="en-GB" sz="1000">
                <a:latin typeface="Myriad Pro Light" pitchFamily="34" charset="0"/>
              </a:rPr>
              <a:t>A number of layouts have been created to help you, if you need a new slide these layouts can be found by clicking on the text ‘New Slide’</a:t>
            </a:r>
            <a:r>
              <a:rPr lang="en-GB" sz="1000" baseline="0">
                <a:latin typeface="Myriad Pro Light" pitchFamily="34" charset="0"/>
              </a:rPr>
              <a:t> </a:t>
            </a:r>
            <a:r>
              <a:rPr lang="en-GB" sz="1000" i="0" baseline="0">
                <a:latin typeface="Myriad Pro Light" pitchFamily="34" charset="0"/>
              </a:rPr>
              <a:t>(location shown on the right), then</a:t>
            </a:r>
            <a:r>
              <a:rPr lang="en-GB" sz="1000">
                <a:latin typeface="Myriad Pro Light" pitchFamily="34" charset="0"/>
              </a:rPr>
              <a:t> select the most appropriate option.</a:t>
            </a:r>
          </a:p>
          <a:p>
            <a:pPr>
              <a:lnSpc>
                <a:spcPts val="1100"/>
              </a:lnSpc>
            </a:pPr>
            <a:endParaRPr lang="en-GB" sz="1000">
              <a:latin typeface="Myriad Pro Light" pitchFamily="34" charset="0"/>
            </a:endParaRPr>
          </a:p>
          <a:p>
            <a:pPr>
              <a:lnSpc>
                <a:spcPts val="1100"/>
              </a:lnSpc>
            </a:pPr>
            <a:r>
              <a:rPr lang="en-GB" sz="1000" b="1">
                <a:latin typeface="Myriad Pro Light" pitchFamily="34" charset="0"/>
              </a:rPr>
              <a:t>If you add any extra text boxes only use the font Myriad Pro Light, which has been embedded in this template.</a:t>
            </a:r>
            <a:r>
              <a:rPr lang="en-GB" sz="1000" b="1" baseline="0">
                <a:latin typeface="Myriad Pro Light" pitchFamily="34" charset="0"/>
              </a:rPr>
              <a:t> U</a:t>
            </a:r>
            <a:r>
              <a:rPr lang="en-GB" sz="1000" b="1">
                <a:latin typeface="Myriad Pro Light" pitchFamily="34" charset="0"/>
              </a:rPr>
              <a:t>se 35pt font size for headings, and 23pt for</a:t>
            </a:r>
            <a:r>
              <a:rPr lang="en-GB" sz="1000" b="1" baseline="0">
                <a:latin typeface="Myriad Pro Light" pitchFamily="34" charset="0"/>
              </a:rPr>
              <a:t> body text</a:t>
            </a:r>
            <a:r>
              <a:rPr lang="en-GB" sz="1000" b="1">
                <a:latin typeface="Myriad Pro Light" pitchFamily="34" charset="0"/>
              </a:rPr>
              <a:t>.</a:t>
            </a:r>
          </a:p>
          <a:p>
            <a:pPr>
              <a:lnSpc>
                <a:spcPts val="1100"/>
              </a:lnSpc>
            </a:pPr>
            <a:endParaRPr lang="en-GB" sz="1000">
              <a:latin typeface="Myriad Pro Light" pitchFamily="34" charset="0"/>
            </a:endParaRPr>
          </a:p>
          <a:p>
            <a:pPr>
              <a:lnSpc>
                <a:spcPts val="1100"/>
              </a:lnSpc>
            </a:pPr>
            <a:r>
              <a:rPr lang="en-GB" sz="1000">
                <a:latin typeface="Myriad Pro Light" pitchFamily="34" charset="0"/>
              </a:rPr>
              <a:t>For every presentation include a title and an end slide – these </a:t>
            </a:r>
            <a:r>
              <a:rPr lang="en-GB" sz="1000" b="1">
                <a:latin typeface="Myriad Pro Light" pitchFamily="34" charset="0"/>
              </a:rPr>
              <a:t>must not</a:t>
            </a:r>
            <a:r>
              <a:rPr lang="en-GB" sz="100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a:latin typeface="Myriad Pro Light" pitchFamily="34" charset="0"/>
              </a:rPr>
              <a:t>If you must include a third party logo only do so in the bottom left corner of the</a:t>
            </a:r>
            <a:r>
              <a:rPr lang="en-GB" sz="1000" b="1" baseline="0">
                <a:latin typeface="Myriad Pro Light" pitchFamily="34" charset="0"/>
              </a:rPr>
              <a:t> title slide.</a:t>
            </a:r>
            <a:endParaRPr lang="en-GB" sz="1000" b="1">
              <a:latin typeface="Myriad Pro Light" pitchFamily="34" charset="0"/>
            </a:endParaRPr>
          </a:p>
          <a:p>
            <a:pPr>
              <a:lnSpc>
                <a:spcPts val="1100"/>
              </a:lnSpc>
            </a:pPr>
            <a:endParaRPr lang="en-GB" sz="1000">
              <a:latin typeface="Myriad Pro Light" pitchFamily="34" charset="0"/>
            </a:endParaRPr>
          </a:p>
          <a:p>
            <a:pPr>
              <a:lnSpc>
                <a:spcPts val="1100"/>
              </a:lnSpc>
            </a:pPr>
            <a:r>
              <a:rPr lang="en-GB" sz="100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a:latin typeface="Myriad Pro Light" pitchFamily="34" charset="0"/>
              </a:rPr>
              <a:t> much</a:t>
            </a:r>
            <a:r>
              <a:rPr lang="en-GB" sz="1000">
                <a:latin typeface="Myriad Pro Light" pitchFamily="34" charset="0"/>
              </a:rPr>
              <a:t> as this will then be difficult to read in meetings – use an additional slide instead.</a:t>
            </a:r>
          </a:p>
          <a:p>
            <a:pPr>
              <a:lnSpc>
                <a:spcPts val="1100"/>
              </a:lnSpc>
            </a:pPr>
            <a:endParaRPr lang="en-GB" sz="1000">
              <a:latin typeface="Myriad Pro Light" pitchFamily="34" charset="0"/>
            </a:endParaRPr>
          </a:p>
          <a:p>
            <a:pPr>
              <a:lnSpc>
                <a:spcPts val="1100"/>
              </a:lnSpc>
            </a:pPr>
            <a:r>
              <a:rPr lang="en-GB" sz="1000">
                <a:latin typeface="Myriad Pro Light" pitchFamily="34" charset="0"/>
              </a:rPr>
              <a:t>On any of the slides guides are present, you </a:t>
            </a:r>
            <a:r>
              <a:rPr lang="en-GB" sz="1000" b="1">
                <a:latin typeface="Myriad Pro Light" pitchFamily="34" charset="0"/>
              </a:rPr>
              <a:t>must</a:t>
            </a:r>
            <a:r>
              <a:rPr lang="en-GB" sz="1000">
                <a:latin typeface="Myriad Pro Light" pitchFamily="34" charset="0"/>
              </a:rPr>
              <a:t> keep your content within the area shown.</a:t>
            </a:r>
          </a:p>
          <a:p>
            <a:pPr>
              <a:lnSpc>
                <a:spcPts val="1100"/>
              </a:lnSpc>
            </a:pPr>
            <a:endParaRPr lang="en-GB" sz="1000">
              <a:latin typeface="Myriad Pro Light" pitchFamily="34" charset="0"/>
            </a:endParaRPr>
          </a:p>
          <a:p>
            <a:pPr>
              <a:lnSpc>
                <a:spcPts val="1100"/>
              </a:lnSpc>
            </a:pPr>
            <a:r>
              <a:rPr lang="en-GB" sz="100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a:latin typeface="Myriad Pro Light" pitchFamily="34" charset="0"/>
            </a:endParaRPr>
          </a:p>
          <a:p>
            <a:pPr>
              <a:lnSpc>
                <a:spcPts val="1100"/>
              </a:lnSpc>
            </a:pPr>
            <a:r>
              <a:rPr lang="en-GB" sz="1000" b="1">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a:solidFill>
                  <a:schemeClr val="bg1"/>
                </a:solidFill>
                <a:latin typeface="Myriad Pro Light" panose="020B0403030403020204" charset="0"/>
              </a:rPr>
              <a:t>Type</a:t>
            </a:r>
            <a:r>
              <a:rPr lang="en-GB" sz="1000" baseline="0">
                <a:solidFill>
                  <a:schemeClr val="bg1"/>
                </a:solidFill>
                <a:latin typeface="Myriad Pro Light" panose="020B0403030403020204" charset="0"/>
              </a:rPr>
              <a:t> your service area on this master slide</a:t>
            </a:r>
            <a:endParaRPr lang="en-GB" sz="100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remium Vector | Vector illustration of a robot handshake with a human  cooperation between humans and robo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0095" y="1485149"/>
            <a:ext cx="1441599" cy="8109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6D60F59-E3B1-4641-BF6C-E708F0420DDB}"/>
              </a:ext>
            </a:extLst>
          </p:cNvPr>
          <p:cNvSpPr/>
          <p:nvPr/>
        </p:nvSpPr>
        <p:spPr>
          <a:xfrm>
            <a:off x="5652120" y="4320410"/>
            <a:ext cx="33967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8758E5F-2522-4963-9941-B878D9182AFF}"/>
              </a:ext>
            </a:extLst>
          </p:cNvPr>
          <p:cNvSpPr txBox="1">
            <a:spLocks/>
          </p:cNvSpPr>
          <p:nvPr/>
        </p:nvSpPr>
        <p:spPr>
          <a:xfrm>
            <a:off x="468933" y="53713"/>
            <a:ext cx="7920000" cy="469135"/>
          </a:xfrm>
          <a:prstGeom prst="rect">
            <a:avLst/>
          </a:prstGeom>
        </p:spPr>
        <p:txBody>
          <a:bodyPr anchor="ctr">
            <a:normAutofit fontScale="85000" lnSpcReduction="10000"/>
          </a:bodyPr>
          <a:lst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a:lstStyle>
          <a:p>
            <a:r>
              <a:rPr lang="en-GB" sz="3200"/>
              <a:t>Adult Services Technology Enabled Care (TEC) Vision</a:t>
            </a:r>
          </a:p>
        </p:txBody>
      </p:sp>
      <p:grpSp>
        <p:nvGrpSpPr>
          <p:cNvPr id="7" name="Group 6"/>
          <p:cNvGrpSpPr/>
          <p:nvPr/>
        </p:nvGrpSpPr>
        <p:grpSpPr>
          <a:xfrm>
            <a:off x="179512" y="1510732"/>
            <a:ext cx="7398329" cy="646331"/>
            <a:chOff x="198007" y="569382"/>
            <a:chExt cx="7398329" cy="646331"/>
          </a:xfrm>
        </p:grpSpPr>
        <p:sp>
          <p:nvSpPr>
            <p:cNvPr id="3" name="TextBox 2">
              <a:extLst>
                <a:ext uri="{FF2B5EF4-FFF2-40B4-BE49-F238E27FC236}">
                  <a16:creationId xmlns:a16="http://schemas.microsoft.com/office/drawing/2014/main" id="{AB0C8EB6-D1CE-42CC-8D7A-1E7BACDF729A}"/>
                </a:ext>
              </a:extLst>
            </p:cNvPr>
            <p:cNvSpPr txBox="1"/>
            <p:nvPr/>
          </p:nvSpPr>
          <p:spPr>
            <a:xfrm>
              <a:off x="198007" y="661715"/>
              <a:ext cx="1008112" cy="461665"/>
            </a:xfrm>
            <a:prstGeom prst="rect">
              <a:avLst/>
            </a:prstGeom>
            <a:noFill/>
          </p:spPr>
          <p:txBody>
            <a:bodyPr wrap="square" lIns="91440" tIns="45720" rIns="91440" bIns="45720" rtlCol="0" anchor="t">
              <a:spAutoFit/>
            </a:bodyPr>
            <a:lstStyle/>
            <a:p>
              <a:r>
                <a:rPr lang="en-GB" sz="2400" b="1">
                  <a:solidFill>
                    <a:srgbClr val="EE7401"/>
                  </a:solidFill>
                </a:rPr>
                <a:t>2. </a:t>
              </a:r>
            </a:p>
          </p:txBody>
        </p:sp>
        <p:sp>
          <p:nvSpPr>
            <p:cNvPr id="6" name="Rectangle 5">
              <a:extLst>
                <a:ext uri="{FF2B5EF4-FFF2-40B4-BE49-F238E27FC236}">
                  <a16:creationId xmlns:a16="http://schemas.microsoft.com/office/drawing/2014/main" id="{5FD084CA-4CD8-48E4-91DA-68F422F3A515}"/>
                </a:ext>
              </a:extLst>
            </p:cNvPr>
            <p:cNvSpPr/>
            <p:nvPr/>
          </p:nvSpPr>
          <p:spPr>
            <a:xfrm>
              <a:off x="642394" y="569382"/>
              <a:ext cx="6953942" cy="646331"/>
            </a:xfrm>
            <a:prstGeom prst="rect">
              <a:avLst/>
            </a:prstGeom>
            <a:solidFill>
              <a:schemeClr val="bg1"/>
            </a:solidFill>
            <a:ln w="19050">
              <a:solidFill>
                <a:srgbClr val="EE7401"/>
              </a:solidFill>
            </a:ln>
          </p:spPr>
          <p:txBody>
            <a:bodyPr wrap="square" lIns="91440" tIns="45720" rIns="91440" bIns="45720" anchor="t">
              <a:spAutoFit/>
            </a:bodyPr>
            <a:lstStyle/>
            <a:p>
              <a:pPr lvl="0" fontAlgn="base"/>
              <a:r>
                <a:rPr lang="en-GB" sz="1200">
                  <a:solidFill>
                    <a:srgbClr val="EE7401"/>
                  </a:solidFill>
                </a:rPr>
                <a:t>For all practitioners in Adult Services, our Community and Voluntary sector and our care providers to </a:t>
              </a:r>
              <a:r>
                <a:rPr lang="en-GB" sz="1200" b="1">
                  <a:solidFill>
                    <a:srgbClr val="EE7401"/>
                  </a:solidFill>
                </a:rPr>
                <a:t>trust</a:t>
              </a:r>
              <a:r>
                <a:rPr lang="en-GB" sz="1200">
                  <a:solidFill>
                    <a:srgbClr val="EE7401"/>
                  </a:solidFill>
                </a:rPr>
                <a:t> Technology Enabled Care (TEC), </a:t>
              </a:r>
              <a:r>
                <a:rPr lang="en-GB" sz="1200" b="1">
                  <a:solidFill>
                    <a:srgbClr val="EE7401"/>
                  </a:solidFill>
                </a:rPr>
                <a:t>understand</a:t>
              </a:r>
              <a:r>
                <a:rPr lang="en-GB" sz="1200">
                  <a:solidFill>
                    <a:srgbClr val="EE7401"/>
                  </a:solidFill>
                </a:rPr>
                <a:t> the options available, </a:t>
              </a:r>
              <a:r>
                <a:rPr lang="en-GB" sz="1200" b="1">
                  <a:solidFill>
                    <a:srgbClr val="EE7401"/>
                  </a:solidFill>
                </a:rPr>
                <a:t>always consider TEC</a:t>
              </a:r>
              <a:r>
                <a:rPr lang="en-GB" sz="1200">
                  <a:solidFill>
                    <a:srgbClr val="EE7401"/>
                  </a:solidFill>
                </a:rPr>
                <a:t> as part of our support offering and have </a:t>
              </a:r>
              <a:r>
                <a:rPr lang="en-GB" sz="1200" b="1">
                  <a:solidFill>
                    <a:srgbClr val="EE7401"/>
                  </a:solidFill>
                </a:rPr>
                <a:t>easy access </a:t>
              </a:r>
              <a:r>
                <a:rPr lang="en-GB" sz="1200">
                  <a:solidFill>
                    <a:srgbClr val="EE7401"/>
                  </a:solidFill>
                </a:rPr>
                <a:t>to prescribe it. </a:t>
              </a:r>
            </a:p>
          </p:txBody>
        </p:sp>
      </p:grpSp>
      <p:grpSp>
        <p:nvGrpSpPr>
          <p:cNvPr id="9" name="Group 8"/>
          <p:cNvGrpSpPr/>
          <p:nvPr/>
        </p:nvGrpSpPr>
        <p:grpSpPr>
          <a:xfrm>
            <a:off x="190394" y="2284684"/>
            <a:ext cx="7387447" cy="652410"/>
            <a:chOff x="208889" y="1351367"/>
            <a:chExt cx="7387447" cy="652410"/>
          </a:xfrm>
        </p:grpSpPr>
        <p:sp>
          <p:nvSpPr>
            <p:cNvPr id="4" name="TextBox 3">
              <a:extLst>
                <a:ext uri="{FF2B5EF4-FFF2-40B4-BE49-F238E27FC236}">
                  <a16:creationId xmlns:a16="http://schemas.microsoft.com/office/drawing/2014/main" id="{6D4647D9-2DBF-48B2-8C73-1412C60010C0}"/>
                </a:ext>
              </a:extLst>
            </p:cNvPr>
            <p:cNvSpPr txBox="1"/>
            <p:nvPr/>
          </p:nvSpPr>
          <p:spPr>
            <a:xfrm>
              <a:off x="208889" y="1443700"/>
              <a:ext cx="1008112" cy="461665"/>
            </a:xfrm>
            <a:prstGeom prst="rect">
              <a:avLst/>
            </a:prstGeom>
            <a:noFill/>
          </p:spPr>
          <p:txBody>
            <a:bodyPr wrap="square" rtlCol="0">
              <a:spAutoFit/>
            </a:bodyPr>
            <a:lstStyle/>
            <a:p>
              <a:r>
                <a:rPr lang="en-GB" sz="2400" b="1">
                  <a:solidFill>
                    <a:srgbClr val="EE7401"/>
                  </a:solidFill>
                </a:rPr>
                <a:t>3. </a:t>
              </a:r>
            </a:p>
          </p:txBody>
        </p:sp>
        <p:sp>
          <p:nvSpPr>
            <p:cNvPr id="8" name="Rectangle 7">
              <a:extLst>
                <a:ext uri="{FF2B5EF4-FFF2-40B4-BE49-F238E27FC236}">
                  <a16:creationId xmlns:a16="http://schemas.microsoft.com/office/drawing/2014/main" id="{8ACD1BF9-3A2B-4916-A40D-BC863700218D}"/>
                </a:ext>
              </a:extLst>
            </p:cNvPr>
            <p:cNvSpPr/>
            <p:nvPr/>
          </p:nvSpPr>
          <p:spPr>
            <a:xfrm>
              <a:off x="647124" y="1351367"/>
              <a:ext cx="6949212" cy="652410"/>
            </a:xfrm>
            <a:prstGeom prst="rect">
              <a:avLst/>
            </a:prstGeom>
            <a:solidFill>
              <a:schemeClr val="accent6">
                <a:lumMod val="20000"/>
                <a:lumOff val="80000"/>
              </a:schemeClr>
            </a:solidFill>
            <a:ln w="19050">
              <a:solidFill>
                <a:srgbClr val="EE7401"/>
              </a:solidFill>
            </a:ln>
          </p:spPr>
          <p:txBody>
            <a:bodyPr wrap="square" lIns="91440" tIns="45720" rIns="91440" bIns="45720" anchor="t">
              <a:spAutoFit/>
            </a:bodyPr>
            <a:lstStyle/>
            <a:p>
              <a:pPr fontAlgn="base"/>
              <a:r>
                <a:rPr lang="en-GB" sz="1200"/>
                <a:t>For all practitioners in Adult Services, our Community and Voluntary sector and our care providers to have access to a </a:t>
              </a:r>
              <a:r>
                <a:rPr lang="en-GB" sz="1200" b="1"/>
                <a:t>supermarket of TEC choices</a:t>
              </a:r>
              <a:r>
                <a:rPr lang="en-GB" sz="1200"/>
                <a:t>. A place where we can take our virtual shopping basket to pick from the shelf what is most suitable and beneficial for the </a:t>
              </a:r>
              <a:r>
                <a:rPr lang="en-GB" sz="1200" b="1"/>
                <a:t>individual person </a:t>
              </a:r>
              <a:r>
                <a:rPr lang="en-GB" sz="1200"/>
                <a:t>we are supporting. </a:t>
              </a:r>
            </a:p>
          </p:txBody>
        </p:sp>
      </p:grpSp>
      <p:grpSp>
        <p:nvGrpSpPr>
          <p:cNvPr id="11" name="Group 10"/>
          <p:cNvGrpSpPr/>
          <p:nvPr/>
        </p:nvGrpSpPr>
        <p:grpSpPr>
          <a:xfrm>
            <a:off x="207467" y="3064715"/>
            <a:ext cx="7382628" cy="461665"/>
            <a:chOff x="225962" y="2067694"/>
            <a:chExt cx="7382628" cy="461665"/>
          </a:xfrm>
        </p:grpSpPr>
        <p:sp>
          <p:nvSpPr>
            <p:cNvPr id="5" name="TextBox 4">
              <a:extLst>
                <a:ext uri="{FF2B5EF4-FFF2-40B4-BE49-F238E27FC236}">
                  <a16:creationId xmlns:a16="http://schemas.microsoft.com/office/drawing/2014/main" id="{96270EF7-9958-43A1-82EA-957FFAF2A9B8}"/>
                </a:ext>
              </a:extLst>
            </p:cNvPr>
            <p:cNvSpPr txBox="1"/>
            <p:nvPr/>
          </p:nvSpPr>
          <p:spPr>
            <a:xfrm>
              <a:off x="225962" y="2067694"/>
              <a:ext cx="1008112" cy="461665"/>
            </a:xfrm>
            <a:prstGeom prst="rect">
              <a:avLst/>
            </a:prstGeom>
            <a:noFill/>
          </p:spPr>
          <p:txBody>
            <a:bodyPr wrap="square" rtlCol="0">
              <a:spAutoFit/>
            </a:bodyPr>
            <a:lstStyle/>
            <a:p>
              <a:r>
                <a:rPr lang="en-GB" sz="2400" b="1">
                  <a:solidFill>
                    <a:srgbClr val="EE7401"/>
                  </a:solidFill>
                </a:rPr>
                <a:t>4. </a:t>
              </a:r>
            </a:p>
          </p:txBody>
        </p:sp>
        <p:sp>
          <p:nvSpPr>
            <p:cNvPr id="10" name="Rectangle 9">
              <a:extLst>
                <a:ext uri="{FF2B5EF4-FFF2-40B4-BE49-F238E27FC236}">
                  <a16:creationId xmlns:a16="http://schemas.microsoft.com/office/drawing/2014/main" id="{E724E15F-DCD3-4304-B458-0F4CF5E02BCD}"/>
                </a:ext>
              </a:extLst>
            </p:cNvPr>
            <p:cNvSpPr/>
            <p:nvPr/>
          </p:nvSpPr>
          <p:spPr>
            <a:xfrm>
              <a:off x="642394" y="2170215"/>
              <a:ext cx="6966196" cy="276999"/>
            </a:xfrm>
            <a:prstGeom prst="rect">
              <a:avLst/>
            </a:prstGeom>
            <a:solidFill>
              <a:schemeClr val="bg1"/>
            </a:solidFill>
            <a:ln w="19050">
              <a:solidFill>
                <a:srgbClr val="EE7401"/>
              </a:solidFill>
            </a:ln>
          </p:spPr>
          <p:txBody>
            <a:bodyPr wrap="square" lIns="91440" tIns="45720" rIns="91440" bIns="45720" anchor="t">
              <a:spAutoFit/>
            </a:bodyPr>
            <a:lstStyle/>
            <a:p>
              <a:pPr fontAlgn="base"/>
              <a:r>
                <a:rPr lang="en-GB" sz="1200">
                  <a:solidFill>
                    <a:srgbClr val="EE7401"/>
                  </a:solidFill>
                </a:rPr>
                <a:t>For our supermarket of TEC choices to be </a:t>
              </a:r>
              <a:r>
                <a:rPr lang="en-GB" sz="1200" b="1">
                  <a:solidFill>
                    <a:srgbClr val="EE7401"/>
                  </a:solidFill>
                </a:rPr>
                <a:t>trusted </a:t>
              </a:r>
              <a:r>
                <a:rPr lang="en-GB" sz="1200">
                  <a:solidFill>
                    <a:srgbClr val="EE7401"/>
                  </a:solidFill>
                </a:rPr>
                <a:t>by and enable </a:t>
              </a:r>
              <a:r>
                <a:rPr lang="en-GB" sz="1200" b="1">
                  <a:solidFill>
                    <a:srgbClr val="EE7401"/>
                  </a:solidFill>
                </a:rPr>
                <a:t>digital inclusion</a:t>
              </a:r>
              <a:r>
                <a:rPr lang="en-GB" sz="1200">
                  <a:solidFill>
                    <a:srgbClr val="EE7401"/>
                  </a:solidFill>
                </a:rPr>
                <a:t> for the people we support.</a:t>
              </a:r>
            </a:p>
          </p:txBody>
        </p:sp>
      </p:grpSp>
      <p:grpSp>
        <p:nvGrpSpPr>
          <p:cNvPr id="12" name="Group 11"/>
          <p:cNvGrpSpPr/>
          <p:nvPr/>
        </p:nvGrpSpPr>
        <p:grpSpPr>
          <a:xfrm>
            <a:off x="207467" y="3654001"/>
            <a:ext cx="7370374" cy="1384995"/>
            <a:chOff x="225962" y="2622427"/>
            <a:chExt cx="7370374" cy="1384995"/>
          </a:xfrm>
        </p:grpSpPr>
        <p:sp>
          <p:nvSpPr>
            <p:cNvPr id="18" name="Rectangle 17">
              <a:extLst>
                <a:ext uri="{FF2B5EF4-FFF2-40B4-BE49-F238E27FC236}">
                  <a16:creationId xmlns:a16="http://schemas.microsoft.com/office/drawing/2014/main" id="{DF7BF531-DF22-4118-A6FB-AF25176F3A11}"/>
                </a:ext>
              </a:extLst>
            </p:cNvPr>
            <p:cNvSpPr/>
            <p:nvPr/>
          </p:nvSpPr>
          <p:spPr>
            <a:xfrm>
              <a:off x="647124" y="2622427"/>
              <a:ext cx="6949212" cy="1384995"/>
            </a:xfrm>
            <a:prstGeom prst="rect">
              <a:avLst/>
            </a:prstGeom>
            <a:solidFill>
              <a:schemeClr val="accent6">
                <a:lumMod val="20000"/>
                <a:lumOff val="80000"/>
              </a:schemeClr>
            </a:solidFill>
            <a:ln w="19050">
              <a:solidFill>
                <a:srgbClr val="EE7401"/>
              </a:solidFill>
            </a:ln>
          </p:spPr>
          <p:txBody>
            <a:bodyPr wrap="square" lIns="91440" tIns="45720" rIns="91440" bIns="45720" anchor="t">
              <a:spAutoFit/>
            </a:bodyPr>
            <a:lstStyle/>
            <a:p>
              <a:pPr fontAlgn="base"/>
              <a:r>
                <a:rPr lang="en-GB" sz="1200" dirty="0"/>
                <a:t>For our supermarket of TEC to be stocked with options that </a:t>
              </a:r>
              <a:r>
                <a:rPr lang="en-GB" sz="1200" b="1" dirty="0"/>
                <a:t>prevent, reduce or delay the need for people to have formal support</a:t>
              </a:r>
              <a:r>
                <a:rPr lang="en-GB" sz="1200" dirty="0"/>
                <a:t> by doing one or more of the following;  </a:t>
              </a:r>
            </a:p>
            <a:p>
              <a:pPr marL="171450" lvl="0" indent="-171450" fontAlgn="base">
                <a:buFont typeface="Arial" panose="020B0604020202020204" pitchFamily="34" charset="0"/>
                <a:buChar char="•"/>
              </a:pPr>
              <a:r>
                <a:rPr lang="en-GB" sz="1200" dirty="0"/>
                <a:t>Improving a person’s choice, control and independence.</a:t>
              </a:r>
            </a:p>
            <a:p>
              <a:pPr marL="171450" indent="-171450" fontAlgn="base">
                <a:buFont typeface="Arial" panose="020B0604020202020204" pitchFamily="34" charset="0"/>
                <a:buChar char="•"/>
              </a:pPr>
              <a:r>
                <a:rPr lang="en-GB" sz="1200" dirty="0"/>
                <a:t>Enhancing a person’s quality of life.  </a:t>
              </a:r>
            </a:p>
            <a:p>
              <a:pPr marL="171450" indent="-171450" fontAlgn="base">
                <a:buFont typeface="Arial" panose="020B0604020202020204" pitchFamily="34" charset="0"/>
                <a:buChar char="•"/>
              </a:pPr>
              <a:r>
                <a:rPr lang="en-GB" sz="1200" dirty="0"/>
                <a:t>Reducing a person’s health inequalities. </a:t>
              </a:r>
            </a:p>
            <a:p>
              <a:pPr marL="171450" indent="-171450" fontAlgn="base">
                <a:buFont typeface="Arial" panose="020B0604020202020204" pitchFamily="34" charset="0"/>
                <a:buChar char="•"/>
              </a:pPr>
              <a:r>
                <a:rPr lang="en-GB" sz="1200" dirty="0"/>
                <a:t>Building a person’s resilience. </a:t>
              </a:r>
            </a:p>
            <a:p>
              <a:pPr marL="171450" indent="-171450" fontAlgn="base">
                <a:buFont typeface="Arial" panose="020B0604020202020204" pitchFamily="34" charset="0"/>
                <a:buChar char="•"/>
              </a:pPr>
              <a:r>
                <a:rPr lang="en-GB" sz="1200" dirty="0"/>
                <a:t>Strengthening the use of informal support.</a:t>
              </a:r>
            </a:p>
          </p:txBody>
        </p:sp>
        <p:sp>
          <p:nvSpPr>
            <p:cNvPr id="19" name="TextBox 18">
              <a:extLst>
                <a:ext uri="{FF2B5EF4-FFF2-40B4-BE49-F238E27FC236}">
                  <a16:creationId xmlns:a16="http://schemas.microsoft.com/office/drawing/2014/main" id="{F3A84B86-74C8-41A0-87F2-7775789A93CF}"/>
                </a:ext>
              </a:extLst>
            </p:cNvPr>
            <p:cNvSpPr txBox="1"/>
            <p:nvPr/>
          </p:nvSpPr>
          <p:spPr>
            <a:xfrm>
              <a:off x="225962" y="2991759"/>
              <a:ext cx="1008112" cy="461665"/>
            </a:xfrm>
            <a:prstGeom prst="rect">
              <a:avLst/>
            </a:prstGeom>
            <a:noFill/>
          </p:spPr>
          <p:txBody>
            <a:bodyPr wrap="square" rtlCol="0">
              <a:spAutoFit/>
            </a:bodyPr>
            <a:lstStyle/>
            <a:p>
              <a:r>
                <a:rPr lang="en-GB" sz="2400" b="1" dirty="0">
                  <a:solidFill>
                    <a:srgbClr val="EE7401"/>
                  </a:solidFill>
                </a:rPr>
                <a:t>5. </a:t>
              </a:r>
            </a:p>
          </p:txBody>
        </p:sp>
      </p:grpSp>
      <p:pic>
        <p:nvPicPr>
          <p:cNvPr id="1030" name="Picture 6" descr="Shopping Basket Vector Images (over 10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249" y="2209067"/>
            <a:ext cx="864508" cy="7156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4"/>
          <a:stretch>
            <a:fillRect/>
          </a:stretch>
        </p:blipFill>
        <p:spPr>
          <a:xfrm>
            <a:off x="7907703" y="3001891"/>
            <a:ext cx="779003" cy="779003"/>
          </a:xfrm>
          <a:prstGeom prst="rect">
            <a:avLst/>
          </a:prstGeom>
        </p:spPr>
      </p:pic>
      <p:grpSp>
        <p:nvGrpSpPr>
          <p:cNvPr id="24" name="Group 23"/>
          <p:cNvGrpSpPr/>
          <p:nvPr/>
        </p:nvGrpSpPr>
        <p:grpSpPr>
          <a:xfrm>
            <a:off x="207467" y="552114"/>
            <a:ext cx="7370374" cy="830997"/>
            <a:chOff x="225962" y="4012598"/>
            <a:chExt cx="7370374" cy="830997"/>
          </a:xfrm>
        </p:grpSpPr>
        <p:sp>
          <p:nvSpPr>
            <p:cNvPr id="25" name="TextBox 24">
              <a:extLst>
                <a:ext uri="{FF2B5EF4-FFF2-40B4-BE49-F238E27FC236}">
                  <a16:creationId xmlns:a16="http://schemas.microsoft.com/office/drawing/2014/main" id="{92A9CAD8-CA84-4494-B44F-671365185C94}"/>
                </a:ext>
              </a:extLst>
            </p:cNvPr>
            <p:cNvSpPr txBox="1"/>
            <p:nvPr/>
          </p:nvSpPr>
          <p:spPr>
            <a:xfrm>
              <a:off x="225962" y="4197264"/>
              <a:ext cx="1008112" cy="461665"/>
            </a:xfrm>
            <a:prstGeom prst="rect">
              <a:avLst/>
            </a:prstGeom>
            <a:noFill/>
          </p:spPr>
          <p:txBody>
            <a:bodyPr wrap="square" rtlCol="0">
              <a:spAutoFit/>
            </a:bodyPr>
            <a:lstStyle/>
            <a:p>
              <a:r>
                <a:rPr lang="en-GB" sz="2400" b="1">
                  <a:solidFill>
                    <a:srgbClr val="EE7401"/>
                  </a:solidFill>
                </a:rPr>
                <a:t>1. </a:t>
              </a:r>
            </a:p>
          </p:txBody>
        </p:sp>
        <p:sp>
          <p:nvSpPr>
            <p:cNvPr id="26" name="Rectangle 25">
              <a:extLst>
                <a:ext uri="{FF2B5EF4-FFF2-40B4-BE49-F238E27FC236}">
                  <a16:creationId xmlns:a16="http://schemas.microsoft.com/office/drawing/2014/main" id="{C5EB35C3-30A7-48ED-973B-EE443CBC4100}"/>
                </a:ext>
              </a:extLst>
            </p:cNvPr>
            <p:cNvSpPr/>
            <p:nvPr/>
          </p:nvSpPr>
          <p:spPr>
            <a:xfrm>
              <a:off x="647124" y="4012598"/>
              <a:ext cx="6949212" cy="830997"/>
            </a:xfrm>
            <a:prstGeom prst="rect">
              <a:avLst/>
            </a:prstGeom>
            <a:solidFill>
              <a:schemeClr val="accent6">
                <a:lumMod val="20000"/>
                <a:lumOff val="80000"/>
              </a:schemeClr>
            </a:solidFill>
            <a:ln w="19050">
              <a:solidFill>
                <a:srgbClr val="EE7401"/>
              </a:solidFill>
            </a:ln>
          </p:spPr>
          <p:txBody>
            <a:bodyPr wrap="square" lIns="91440" tIns="45720" rIns="91440" bIns="45720" anchor="t">
              <a:spAutoFit/>
            </a:bodyPr>
            <a:lstStyle/>
            <a:p>
              <a:pPr fontAlgn="base"/>
              <a:r>
                <a:rPr lang="en-GB" sz="1200"/>
                <a:t>For TEC to be an enabler for people to have; </a:t>
              </a:r>
            </a:p>
            <a:p>
              <a:pPr marL="171450" lvl="0" indent="-171450" fontAlgn="base">
                <a:buFont typeface="Arial" panose="020B0604020202020204" pitchFamily="34" charset="0"/>
                <a:buChar char="•"/>
              </a:pPr>
              <a:r>
                <a:rPr lang="en-GB" sz="1200" b="1"/>
                <a:t>a home</a:t>
              </a:r>
              <a:r>
                <a:rPr lang="en-GB" sz="1200"/>
                <a:t>, where they feel safer because of TEC; </a:t>
              </a:r>
            </a:p>
            <a:p>
              <a:pPr marL="171450" lvl="0" indent="-171450" fontAlgn="base">
                <a:buFont typeface="Arial" panose="020B0604020202020204" pitchFamily="34" charset="0"/>
                <a:buChar char="•"/>
              </a:pPr>
              <a:r>
                <a:rPr lang="en-GB" sz="1200" b="1"/>
                <a:t>a friend</a:t>
              </a:r>
              <a:r>
                <a:rPr lang="en-GB" sz="1200"/>
                <a:t>, or a community, who they can connect with using TEC; </a:t>
              </a:r>
            </a:p>
            <a:p>
              <a:pPr marL="171450" lvl="0" indent="-171450" fontAlgn="base">
                <a:buFont typeface="Arial" panose="020B0604020202020204" pitchFamily="34" charset="0"/>
                <a:buChar char="•"/>
              </a:pPr>
              <a:r>
                <a:rPr lang="en-GB" sz="1200" b="1"/>
                <a:t>and a purpose</a:t>
              </a:r>
              <a:r>
                <a:rPr lang="en-GB" sz="1200"/>
                <a:t>, that is enabled by TEC. </a:t>
              </a: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674" y="522848"/>
            <a:ext cx="1036439" cy="1037586"/>
          </a:xfrm>
          <a:prstGeom prst="rect">
            <a:avLst/>
          </a:prstGeom>
        </p:spPr>
      </p:pic>
      <p:pic>
        <p:nvPicPr>
          <p:cNvPr id="15" name="Picture 15" descr="Logo&#10;&#10;Description automatically generated">
            <a:extLst>
              <a:ext uri="{FF2B5EF4-FFF2-40B4-BE49-F238E27FC236}">
                <a16:creationId xmlns:a16="http://schemas.microsoft.com/office/drawing/2014/main" id="{6B94F78F-9542-4E60-855F-74C7211AEB1E}"/>
              </a:ext>
            </a:extLst>
          </p:cNvPr>
          <p:cNvPicPr>
            <a:picLocks noChangeAspect="1"/>
          </p:cNvPicPr>
          <p:nvPr/>
        </p:nvPicPr>
        <p:blipFill rotWithShape="1">
          <a:blip r:embed="rId6"/>
          <a:srcRect r="-288" b="14751"/>
          <a:stretch/>
        </p:blipFill>
        <p:spPr>
          <a:xfrm>
            <a:off x="7689973" y="4644765"/>
            <a:ext cx="1406406" cy="452145"/>
          </a:xfrm>
          <a:prstGeom prst="rect">
            <a:avLst/>
          </a:prstGeom>
        </p:spPr>
      </p:pic>
      <p:pic>
        <p:nvPicPr>
          <p:cNvPr id="1032" name="Picture 8" descr="Premium Vector | Old people selfie, senior people taking smartphone photo,  happy laughing group of seniors carto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 t="7527" r="-655"/>
          <a:stretch/>
        </p:blipFill>
        <p:spPr bwMode="auto">
          <a:xfrm>
            <a:off x="7791784" y="3805422"/>
            <a:ext cx="1348710" cy="94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71601"/>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260004B9-7805-4509-9A88-0CEDBEC84C1C}"/>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65412D0E-CE66-4562-80E0-3C3612E8F9C9}"/>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BC PowerPoint Template" id="{7E48B5C1-8D69-4994-8EC9-BFDAD2579CA0}" vid="{32C42FF5-FCB9-431A-9337-D3D72D90307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fc79aa-674f-4351-9ab2-13156206d5c1" xsi:nil="true"/>
    <Dateofmeeting xmlns="037faef3-a1e1-4b9a-a799-d7c043d0e4ef" xsi:nil="true"/>
    <lcf76f155ced4ddcb4097134ff3c332f xmlns="037faef3-a1e1-4b9a-a799-d7c043d0e4ef">
      <Terms xmlns="http://schemas.microsoft.com/office/infopath/2007/PartnerControls"/>
    </lcf76f155ced4ddcb4097134ff3c332f>
    <SharedWithUsers xmlns="e9fa4aec-8ff0-4258-8a95-67648069a106">
      <UserInfo>
        <DisplayName>Brooke Bindon</DisplayName>
        <AccountId>233</AccountId>
        <AccountType/>
      </UserInfo>
    </SharedWithUsers>
    <comment xmlns="037faef3-a1e1-4b9a-a799-d7c043d0e4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029FC1E6C407439F92D8105FE80E12" ma:contentTypeVersion="16" ma:contentTypeDescription="Create a new document." ma:contentTypeScope="" ma:versionID="f5a6cf02d1ea6c001bc41f97b25fe2cf">
  <xsd:schema xmlns:xsd="http://www.w3.org/2001/XMLSchema" xmlns:xs="http://www.w3.org/2001/XMLSchema" xmlns:p="http://schemas.microsoft.com/office/2006/metadata/properties" xmlns:ns2="037faef3-a1e1-4b9a-a799-d7c043d0e4ef" xmlns:ns3="e9fa4aec-8ff0-4258-8a95-67648069a106" xmlns:ns4="97fc79aa-674f-4351-9ab2-13156206d5c1" targetNamespace="http://schemas.microsoft.com/office/2006/metadata/properties" ma:root="true" ma:fieldsID="1f57d9fe979d6ce89b2405259fc9dd8f" ns2:_="" ns3:_="" ns4:_="">
    <xsd:import namespace="037faef3-a1e1-4b9a-a799-d7c043d0e4ef"/>
    <xsd:import namespace="e9fa4aec-8ff0-4258-8a95-67648069a106"/>
    <xsd:import namespace="97fc79aa-674f-4351-9ab2-13156206d5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Dateofmeeting" minOccurs="0"/>
                <xsd:element ref="ns2:MediaServiceObjectDetectorVersion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faef3-a1e1-4b9a-a799-d7c043d0e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db9e0b-39ef-4b4e-b67d-345ef0004f4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Dateofmeeting" ma:index="21" nillable="true" ma:displayName="Date of meeting" ma:format="DateOnly" ma:internalName="Dateofmeeting">
      <xsd:simpleType>
        <xsd:restriction base="dms:DateTim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comment" ma:index="23" nillable="true" ma:displayName="comment" ma:format="Dropdown" ma:internalName="com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fa4aec-8ff0-4258-8a95-67648069a1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fc79aa-674f-4351-9ab2-13156206d5c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f0759f7-1d4e-43d7-b251-739819c7a25e}" ma:internalName="TaxCatchAll" ma:showField="CatchAllData" ma:web="e9fa4aec-8ff0-4258-8a95-67648069a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84A535-4B8A-4A7C-BB8D-636F0EE95B89}">
  <ds:schemaRefs>
    <ds:schemaRef ds:uri="http://purl.org/dc/elements/1.1/"/>
    <ds:schemaRef ds:uri="http://www.w3.org/XML/1998/namespace"/>
    <ds:schemaRef ds:uri="http://schemas.microsoft.com/office/2006/documentManagement/types"/>
    <ds:schemaRef ds:uri="97fc79aa-674f-4351-9ab2-13156206d5c1"/>
    <ds:schemaRef ds:uri="http://schemas.microsoft.com/office/infopath/2007/PartnerControls"/>
    <ds:schemaRef ds:uri="037faef3-a1e1-4b9a-a799-d7c043d0e4ef"/>
    <ds:schemaRef ds:uri="e9fa4aec-8ff0-4258-8a95-67648069a106"/>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33A806F8-2E53-495B-96D1-0AAC14748460}">
  <ds:schemaRefs>
    <ds:schemaRef ds:uri="http://schemas.microsoft.com/sharepoint/v3/contenttype/forms"/>
  </ds:schemaRefs>
</ds:datastoreItem>
</file>

<file path=customXml/itemProps3.xml><?xml version="1.0" encoding="utf-8"?>
<ds:datastoreItem xmlns:ds="http://schemas.openxmlformats.org/officeDocument/2006/customXml" ds:itemID="{C1C69642-53CA-4FE0-8249-654E3D236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faef3-a1e1-4b9a-a799-d7c043d0e4ef"/>
    <ds:schemaRef ds:uri="e9fa4aec-8ff0-4258-8a95-67648069a106"/>
    <ds:schemaRef ds:uri="97fc79aa-674f-4351-9ab2-13156206d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SBC PowerPoint Template</Template>
  <TotalTime>0</TotalTime>
  <Words>274</Words>
  <Application>Microsoft Office PowerPoint</Application>
  <PresentationFormat>On-screen Show (16:9)</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Myriad Pro Light</vt:lpstr>
      <vt:lpstr>Calibri</vt:lpstr>
      <vt:lpstr>Arial</vt:lpstr>
      <vt:lpstr>Title slide theme</vt:lpstr>
      <vt:lpstr>Content slide theme</vt:lpstr>
      <vt:lpstr>Instructions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Bindon</dc:creator>
  <cp:lastModifiedBy>Claire York</cp:lastModifiedBy>
  <cp:revision>119</cp:revision>
  <dcterms:created xsi:type="dcterms:W3CDTF">2023-05-16T08:11:22Z</dcterms:created>
  <dcterms:modified xsi:type="dcterms:W3CDTF">2024-01-02T11:50:38Z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0x010100DC029FC1E6C407439F92D8105FE80E12</vt:lpwstr>
  </property>
  <property fmtid="{D5CDD505-2E9C-101B-9397-08002B2CF9AE}" pid="3" name="Policy_x0020_Owner">
    <vt:lpwstr/>
  </property>
  <property fmtid="{D5CDD505-2E9C-101B-9397-08002B2CF9AE}" pid="4" name="Policy Category">
    <vt:lpwstr/>
  </property>
  <property fmtid="{D5CDD505-2E9C-101B-9397-08002B2CF9AE}" pid="5" name="Policy Owner">
    <vt:lpwstr/>
  </property>
  <property fmtid="{D5CDD505-2E9C-101B-9397-08002B2CF9AE}" pid="6" name="MediaServiceImageTags">
    <vt:lpwstr/>
  </property>
</Properties>
</file>